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97" r:id="rId2"/>
    <p:sldMasterId id="2147483881" r:id="rId3"/>
    <p:sldMasterId id="2147483893" r:id="rId4"/>
  </p:sldMasterIdLst>
  <p:sldIdLst>
    <p:sldId id="256" r:id="rId5"/>
    <p:sldId id="258" r:id="rId6"/>
    <p:sldId id="259" r:id="rId7"/>
    <p:sldId id="260"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431AF8F-BAE4-43FB-8B38-05C8144907F6}" type="slidenum">
              <a:rPr lang="en-IN" smtClean="0"/>
              <a:t>‹#›</a:t>
            </a:fld>
            <a:endParaRPr lang="en-IN"/>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1932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391831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812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3801485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792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003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997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32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8431AF8F-BAE4-43FB-8B38-05C8144907F6}"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596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240753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168437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2712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689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FF6B2-6679-44A3-B8C7-F5D56B4517E2}" type="datetimeFigureOut">
              <a:rPr lang="en-IN" smtClean="0"/>
              <a:t>20-05-2024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31AF8F-BAE4-43FB-8B38-05C8144907F6}"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665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FF6B2-6679-44A3-B8C7-F5D56B4517E2}" type="datetimeFigureOut">
              <a:rPr lang="en-IN" smtClean="0"/>
              <a:t>20-05-2024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66487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FF6B2-6679-44A3-B8C7-F5D56B4517E2}" type="datetimeFigureOut">
              <a:rPr lang="en-IN" smtClean="0"/>
              <a:t>20-05-2024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2963588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492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3986594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2038123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949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8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85359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4161120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1512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897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90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435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431AF8F-BAE4-43FB-8B38-05C8144907F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601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8948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789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5007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FF6B2-6679-44A3-B8C7-F5D56B4517E2}" type="datetimeFigureOut">
              <a:rPr lang="en-IN" smtClean="0"/>
              <a:t>20-05-2024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31AF8F-BAE4-43FB-8B38-05C8144907F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89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1090251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FF6B2-6679-44A3-B8C7-F5D56B4517E2}" type="datetimeFigureOut">
              <a:rPr lang="en-IN" smtClean="0"/>
              <a:t>20-05-2024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31AF8F-BAE4-43FB-8B38-05C8144907F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42606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FF6B2-6679-44A3-B8C7-F5D56B4517E2}" type="datetimeFigureOut">
              <a:rPr lang="en-IN" smtClean="0"/>
              <a:t>20-05-2024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34905054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4661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227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3553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9687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431AF8F-BAE4-43FB-8B38-05C8144907F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50047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06204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9251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925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FF6B2-6679-44A3-B8C7-F5D56B4517E2}" type="datetimeFigureOut">
              <a:rPr lang="en-IN" smtClean="0"/>
              <a:t>20-05-2024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31AF8F-BAE4-43FB-8B38-05C8144907F6}" type="slidenum">
              <a:rPr lang="en-IN" smtClean="0"/>
              <a:t>‹#›</a:t>
            </a:fld>
            <a:endParaRPr lang="en-IN"/>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23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FF6B2-6679-44A3-B8C7-F5D56B4517E2}" type="datetimeFigureOut">
              <a:rPr lang="en-IN" smtClean="0"/>
              <a:t>20-05-2024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31AF8F-BAE4-43FB-8B38-05C8144907F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61663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FF6B2-6679-44A3-B8C7-F5D56B4517E2}" type="datetimeFigureOut">
              <a:rPr lang="en-IN" smtClean="0"/>
              <a:t>20-05-2024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31AF8F-BAE4-43FB-8B38-05C8144907F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87374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FF6B2-6679-44A3-B8C7-F5D56B4517E2}" type="datetimeFigureOut">
              <a:rPr lang="en-IN" smtClean="0"/>
              <a:t>20-05-2024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3439825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58873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723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0787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FF6B2-6679-44A3-B8C7-F5D56B4517E2}" type="datetimeFigureOut">
              <a:rPr lang="en-IN" smtClean="0"/>
              <a:t>20-05-2024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31AF8F-BAE4-43FB-8B38-05C8144907F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9121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FF6B2-6679-44A3-B8C7-F5D56B4517E2}" type="datetimeFigureOut">
              <a:rPr lang="en-IN" smtClean="0"/>
              <a:t>20-05-2024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31AF8F-BAE4-43FB-8B38-05C8144907F6}"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397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FF6B2-6679-44A3-B8C7-F5D56B4517E2}" type="datetimeFigureOut">
              <a:rPr lang="en-IN" smtClean="0"/>
              <a:t>20-05-2024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45396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380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FF6B2-6679-44A3-B8C7-F5D56B4517E2}" type="datetimeFigureOut">
              <a:rPr lang="en-IN" smtClean="0"/>
              <a:t>20-05-2024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31AF8F-BAE4-43FB-8B38-05C8144907F6}" type="slidenum">
              <a:rPr lang="en-IN" smtClean="0"/>
              <a:t>‹#›</a:t>
            </a:fld>
            <a:endParaRPr lang="en-IN"/>
          </a:p>
        </p:txBody>
      </p:sp>
    </p:spTree>
    <p:extLst>
      <p:ext uri="{BB962C8B-B14F-4D97-AF65-F5344CB8AC3E}">
        <p14:creationId xmlns:p14="http://schemas.microsoft.com/office/powerpoint/2010/main" val="179415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0.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0.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2FF6B2-6679-44A3-B8C7-F5D56B4517E2}" type="datetimeFigureOut">
              <a:rPr lang="en-IN" smtClean="0"/>
              <a:t>20-05-2024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31AF8F-BAE4-43FB-8B38-05C8144907F6}" type="slidenum">
              <a:rPr lang="en-IN" smtClean="0"/>
              <a:t>‹#›</a:t>
            </a:fld>
            <a:endParaRPr lang="en-IN"/>
          </a:p>
        </p:txBody>
      </p:sp>
    </p:spTree>
    <p:extLst>
      <p:ext uri="{BB962C8B-B14F-4D97-AF65-F5344CB8AC3E}">
        <p14:creationId xmlns:p14="http://schemas.microsoft.com/office/powerpoint/2010/main" val="48261083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2FF6B2-6679-44A3-B8C7-F5D56B4517E2}" type="datetimeFigureOut">
              <a:rPr lang="en-IN" smtClean="0"/>
              <a:t>20-05-2024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31AF8F-BAE4-43FB-8B38-05C8144907F6}" type="slidenum">
              <a:rPr lang="en-IN" smtClean="0"/>
              <a:t>‹#›</a:t>
            </a:fld>
            <a:endParaRPr lang="en-IN"/>
          </a:p>
        </p:txBody>
      </p:sp>
    </p:spTree>
    <p:extLst>
      <p:ext uri="{BB962C8B-B14F-4D97-AF65-F5344CB8AC3E}">
        <p14:creationId xmlns:p14="http://schemas.microsoft.com/office/powerpoint/2010/main" val="233420981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2FF6B2-6679-44A3-B8C7-F5D56B4517E2}" type="datetimeFigureOut">
              <a:rPr lang="en-IN" smtClean="0"/>
              <a:t>20-05-2024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31AF8F-BAE4-43FB-8B38-05C8144907F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29191"/>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2FF6B2-6679-44A3-B8C7-F5D56B4517E2}" type="datetimeFigureOut">
              <a:rPr lang="en-IN" smtClean="0"/>
              <a:t>20-05-2024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31AF8F-BAE4-43FB-8B38-05C8144907F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997406"/>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Reservoir" TargetMode="External"/><Relationship Id="rId13" Type="http://schemas.openxmlformats.org/officeDocument/2006/relationships/hyperlink" Target="https://en.wikipedia.org/wiki/Stormwater" TargetMode="External"/><Relationship Id="rId18" Type="http://schemas.openxmlformats.org/officeDocument/2006/relationships/hyperlink" Target="https://en.wikipedia.org/wiki/Aquatic_ecosystems" TargetMode="External"/><Relationship Id="rId3" Type="http://schemas.openxmlformats.org/officeDocument/2006/relationships/hyperlink" Target="https://en.wikipedia.org/wiki/Water_pollution#cite_note-Von_Sperling-1" TargetMode="External"/><Relationship Id="rId21" Type="http://schemas.openxmlformats.org/officeDocument/2006/relationships/hyperlink" Target="https://en.wikipedia.org/wiki/Water_pollution#cite_note-3" TargetMode="External"/><Relationship Id="rId7" Type="http://schemas.openxmlformats.org/officeDocument/2006/relationships/hyperlink" Target="https://en.wikipedia.org/wiki/Aquifer" TargetMode="External"/><Relationship Id="rId12" Type="http://schemas.openxmlformats.org/officeDocument/2006/relationships/hyperlink" Target="https://en.wikipedia.org/wiki/Sewage" TargetMode="External"/><Relationship Id="rId17" Type="http://schemas.openxmlformats.org/officeDocument/2006/relationships/hyperlink" Target="https://en.wikipedia.org/wiki/Environmental_degradation" TargetMode="External"/><Relationship Id="rId2" Type="http://schemas.openxmlformats.org/officeDocument/2006/relationships/hyperlink" Target="https://en.wikipedia.org/wiki/Body_of_water" TargetMode="External"/><Relationship Id="rId16" Type="http://schemas.openxmlformats.org/officeDocument/2006/relationships/hyperlink" Target="https://en.wikipedia.org/wiki/Groundwater_pollution" TargetMode="External"/><Relationship Id="rId20" Type="http://schemas.openxmlformats.org/officeDocument/2006/relationships/hyperlink" Target="https://en.wikipedia.org/wiki/Irrigation" TargetMode="External"/><Relationship Id="rId1" Type="http://schemas.openxmlformats.org/officeDocument/2006/relationships/slideLayout" Target="../slideLayouts/slideLayout18.xml"/><Relationship Id="rId6" Type="http://schemas.openxmlformats.org/officeDocument/2006/relationships/hyperlink" Target="https://en.wikipedia.org/wiki/Ocean" TargetMode="External"/><Relationship Id="rId11" Type="http://schemas.openxmlformats.org/officeDocument/2006/relationships/hyperlink" Target="https://en.wikipedia.org/wiki/Contaminant" TargetMode="External"/><Relationship Id="rId24" Type="http://schemas.openxmlformats.org/officeDocument/2006/relationships/hyperlink" Target="https://en.wikipedia.org/wiki/Water_resources" TargetMode="External"/><Relationship Id="rId5" Type="http://schemas.openxmlformats.org/officeDocument/2006/relationships/hyperlink" Target="https://en.wikipedia.org/wiki/River" TargetMode="External"/><Relationship Id="rId15" Type="http://schemas.openxmlformats.org/officeDocument/2006/relationships/hyperlink" Target="https://en.wikipedia.org/wiki/Surface_water" TargetMode="External"/><Relationship Id="rId23" Type="http://schemas.openxmlformats.org/officeDocument/2006/relationships/hyperlink" Target="https://en.wikipedia.org/wiki/Drinking_water" TargetMode="External"/><Relationship Id="rId10" Type="http://schemas.openxmlformats.org/officeDocument/2006/relationships/hyperlink" Target="https://en.wikipedia.org/wiki/Pollution" TargetMode="External"/><Relationship Id="rId19" Type="http://schemas.openxmlformats.org/officeDocument/2006/relationships/hyperlink" Target="https://en.wikipedia.org/wiki/Waterborne_diseases" TargetMode="External"/><Relationship Id="rId4" Type="http://schemas.openxmlformats.org/officeDocument/2006/relationships/hyperlink" Target="https://en.wikipedia.org/wiki/Lake" TargetMode="External"/><Relationship Id="rId9" Type="http://schemas.openxmlformats.org/officeDocument/2006/relationships/hyperlink" Target="https://en.wikipedia.org/wiki/Groundwater" TargetMode="External"/><Relationship Id="rId14" Type="http://schemas.openxmlformats.org/officeDocument/2006/relationships/hyperlink" Target="https://en.wikipedia.org/wiki/Water_pollution#cite_note-Eckenfelder-2" TargetMode="External"/><Relationship Id="rId22" Type="http://schemas.openxmlformats.org/officeDocument/2006/relationships/hyperlink" Target="https://en.wikipedia.org/wiki/Ecosystem_servic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www.eea.europa.eu/highlights/water-nutrient-and-heavy-metal" TargetMode="External"/><Relationship Id="rId2" Type="http://schemas.openxmlformats.org/officeDocument/2006/relationships/image" Target="../media/image12.jpeg"/><Relationship Id="rId1" Type="http://schemas.openxmlformats.org/officeDocument/2006/relationships/slideLayout" Target="../slideLayouts/slideLayout41.xml"/><Relationship Id="rId5" Type="http://schemas.openxmlformats.org/officeDocument/2006/relationships/hyperlink" Target="https://habitatadvocate.com.au/tag/china-water-pollution/" TargetMode="Externa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hyperlink" Target="http://www.public-domain-image.com/free-images/miscellaneous/junkyards-pictures/water-habitat-contamination/attachment/water-habitat-contamination" TargetMode="External"/><Relationship Id="rId2" Type="http://schemas.openxmlformats.org/officeDocument/2006/relationships/image" Target="../media/image14.jpg"/><Relationship Id="rId1" Type="http://schemas.openxmlformats.org/officeDocument/2006/relationships/slideLayout" Target="../slideLayouts/slideLayout50.xml"/><Relationship Id="rId5" Type="http://schemas.openxmlformats.org/officeDocument/2006/relationships/hyperlink" Target="https://www.flickr.com/photos/110829077@N08/26473748560" TargetMode="Externa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hyperlink" Target="https://www.verywellhealth.com/dehydration-symptoms-1298754" TargetMode="External"/><Relationship Id="rId7" Type="http://schemas.openxmlformats.org/officeDocument/2006/relationships/hyperlink" Target="https://www.goodfreephotos.com/textures/river-water.jpg.php" TargetMode="External"/><Relationship Id="rId2" Type="http://schemas.openxmlformats.org/officeDocument/2006/relationships/hyperlink" Target="https://www.verywellhealth.com/how-much-water-should-you-drink-a-day-7024165" TargetMode="External"/><Relationship Id="rId1" Type="http://schemas.openxmlformats.org/officeDocument/2006/relationships/slideLayout" Target="../slideLayouts/slideLayout42.xml"/><Relationship Id="rId6" Type="http://schemas.openxmlformats.org/officeDocument/2006/relationships/image" Target="../media/image17.jpg"/><Relationship Id="rId5" Type="http://schemas.openxmlformats.org/officeDocument/2006/relationships/hyperlink" Target="https://blogs.ntu.edu.sg/hp331-2015-20/water-pollution/" TargetMode="Externa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422A-21D2-D262-0D74-BFB0FB8D02FF}"/>
              </a:ext>
            </a:extLst>
          </p:cNvPr>
          <p:cNvSpPr>
            <a:spLocks noGrp="1"/>
          </p:cNvSpPr>
          <p:nvPr>
            <p:ph type="ctrTitle"/>
          </p:nvPr>
        </p:nvSpPr>
        <p:spPr/>
        <p:txBody>
          <a:bodyPr/>
          <a:lstStyle/>
          <a:p>
            <a:r>
              <a:rPr lang="en-IN" dirty="0"/>
              <a:t>Water pollution </a:t>
            </a:r>
          </a:p>
        </p:txBody>
      </p:sp>
      <p:sp>
        <p:nvSpPr>
          <p:cNvPr id="3" name="Subtitle 2">
            <a:extLst>
              <a:ext uri="{FF2B5EF4-FFF2-40B4-BE49-F238E27FC236}">
                <a16:creationId xmlns:a16="http://schemas.microsoft.com/office/drawing/2014/main" id="{ECA5F093-B39B-DFCC-5A97-B3DE428885C4}"/>
              </a:ext>
            </a:extLst>
          </p:cNvPr>
          <p:cNvSpPr>
            <a:spLocks noGrp="1"/>
          </p:cNvSpPr>
          <p:nvPr>
            <p:ph type="subTitle" idx="1"/>
          </p:nvPr>
        </p:nvSpPr>
        <p:spPr/>
        <p:txBody>
          <a:bodyPr>
            <a:normAutofit fontScale="47500" lnSpcReduction="20000"/>
          </a:bodyPr>
          <a:lstStyle/>
          <a:p>
            <a:r>
              <a:rPr lang="en-US" b="1" i="0" dirty="0">
                <a:solidFill>
                  <a:srgbClr val="202122"/>
                </a:solidFill>
                <a:effectLst/>
                <a:highlight>
                  <a:srgbClr val="FFFFFF"/>
                </a:highlight>
                <a:latin typeface="Arial" panose="020B0604020202020204" pitchFamily="34" charset="0"/>
              </a:rPr>
              <a:t>Water pollution</a:t>
            </a:r>
            <a:r>
              <a:rPr lang="en-US" b="0" i="0" dirty="0">
                <a:solidFill>
                  <a:srgbClr val="202122"/>
                </a:solidFill>
                <a:effectLst/>
                <a:highlight>
                  <a:srgbClr val="FFFFFF"/>
                </a:highlight>
                <a:latin typeface="Arial" panose="020B0604020202020204" pitchFamily="34" charset="0"/>
              </a:rPr>
              <a:t> (or </a:t>
            </a:r>
            <a:r>
              <a:rPr lang="en-US" b="1" i="0" dirty="0">
                <a:solidFill>
                  <a:srgbClr val="202122"/>
                </a:solidFill>
                <a:effectLst/>
                <a:highlight>
                  <a:srgbClr val="FFFFFF"/>
                </a:highlight>
                <a:latin typeface="Arial" panose="020B0604020202020204" pitchFamily="34" charset="0"/>
              </a:rPr>
              <a:t>aquatic pollution</a:t>
            </a:r>
            <a:r>
              <a:rPr lang="en-US" b="0" i="0" dirty="0">
                <a:solidFill>
                  <a:srgbClr val="202122"/>
                </a:solidFill>
                <a:effectLst/>
                <a:highlight>
                  <a:srgbClr val="FFFFFF"/>
                </a:highlight>
                <a:latin typeface="Arial" panose="020B0604020202020204" pitchFamily="34" charset="0"/>
              </a:rPr>
              <a:t>) is the contamination of </a:t>
            </a:r>
            <a:r>
              <a:rPr lang="en-US" b="0" i="0" u="none" strike="noStrike" dirty="0">
                <a:effectLst/>
                <a:highlight>
                  <a:srgbClr val="FFFFFF"/>
                </a:highlight>
                <a:latin typeface="Arial" panose="020B0604020202020204" pitchFamily="34" charset="0"/>
                <a:hlinkClick r:id="rId2" tooltip="Body of water"/>
              </a:rPr>
              <a:t>water bodies</a:t>
            </a:r>
            <a:r>
              <a:rPr lang="en-US" b="0" i="0" dirty="0">
                <a:solidFill>
                  <a:srgbClr val="202122"/>
                </a:solidFill>
                <a:effectLst/>
                <a:highlight>
                  <a:srgbClr val="FFFFFF"/>
                </a:highlight>
                <a:latin typeface="Arial" panose="020B0604020202020204" pitchFamily="34" charset="0"/>
              </a:rPr>
              <a:t>, with a negative impact on their uses.</a:t>
            </a:r>
            <a:r>
              <a:rPr lang="en-US" b="0" i="0" u="none" strike="noStrike" baseline="30000" dirty="0">
                <a:solidFill>
                  <a:srgbClr val="202122"/>
                </a:solidFill>
                <a:effectLst/>
                <a:highlight>
                  <a:srgbClr val="FFFFFF"/>
                </a:highlight>
                <a:latin typeface="Arial" panose="020B0604020202020204" pitchFamily="34" charset="0"/>
                <a:hlinkClick r:id="rId3"/>
              </a:rPr>
              <a:t>[1]</a:t>
            </a:r>
            <a:r>
              <a:rPr lang="en-US" b="0" i="0" baseline="30000" dirty="0">
                <a:solidFill>
                  <a:srgbClr val="202122"/>
                </a:solidFill>
                <a:effectLst/>
                <a:highlight>
                  <a:srgbClr val="FFFFFF"/>
                </a:highlight>
                <a:latin typeface="Arial" panose="020B0604020202020204" pitchFamily="34" charset="0"/>
              </a:rPr>
              <a:t>: 6 </a:t>
            </a:r>
            <a:r>
              <a:rPr lang="en-US" b="0" i="0" dirty="0">
                <a:solidFill>
                  <a:srgbClr val="202122"/>
                </a:solidFill>
                <a:effectLst/>
                <a:highlight>
                  <a:srgbClr val="FFFFFF"/>
                </a:highlight>
                <a:latin typeface="Arial" panose="020B0604020202020204" pitchFamily="34" charset="0"/>
              </a:rPr>
              <a:t> It is usually a result of human activities. Water bodies include </a:t>
            </a:r>
            <a:r>
              <a:rPr lang="en-US" b="0" i="0" u="none" strike="noStrike" dirty="0">
                <a:effectLst/>
                <a:highlight>
                  <a:srgbClr val="FFFFFF"/>
                </a:highlight>
                <a:latin typeface="Arial" panose="020B0604020202020204" pitchFamily="34" charset="0"/>
                <a:hlinkClick r:id="rId4" tooltip="Lake"/>
              </a:rPr>
              <a:t>lakes</a:t>
            </a:r>
            <a:r>
              <a:rPr lang="en-US" b="0" i="0" dirty="0">
                <a:solidFill>
                  <a:srgbClr val="202122"/>
                </a:solidFill>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5" tooltip="River"/>
              </a:rPr>
              <a:t>rivers</a:t>
            </a:r>
            <a:r>
              <a:rPr lang="en-US" b="0" i="0" dirty="0">
                <a:solidFill>
                  <a:srgbClr val="202122"/>
                </a:solidFill>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6" tooltip="Ocean"/>
              </a:rPr>
              <a:t>oceans</a:t>
            </a:r>
            <a:r>
              <a:rPr lang="en-US" b="0" i="0" dirty="0">
                <a:solidFill>
                  <a:srgbClr val="202122"/>
                </a:solidFill>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7" tooltip="Aquifer"/>
              </a:rPr>
              <a:t>aquifers</a:t>
            </a:r>
            <a:r>
              <a:rPr lang="en-US" b="0" i="0" dirty="0">
                <a:solidFill>
                  <a:srgbClr val="202122"/>
                </a:solidFill>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8" tooltip="Reservoir"/>
              </a:rPr>
              <a:t>reservoirs</a:t>
            </a:r>
            <a:r>
              <a:rPr lang="en-US" b="0" i="0" dirty="0">
                <a:solidFill>
                  <a:srgbClr val="202122"/>
                </a:solidFill>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9" tooltip="Groundwater"/>
              </a:rPr>
              <a:t>groundwater</a:t>
            </a:r>
            <a:r>
              <a:rPr lang="en-US" b="0" i="0" dirty="0">
                <a:solidFill>
                  <a:srgbClr val="202122"/>
                </a:solidFill>
                <a:effectLst/>
                <a:highlight>
                  <a:srgbClr val="FFFFFF"/>
                </a:highlight>
                <a:latin typeface="Arial" panose="020B0604020202020204" pitchFamily="34" charset="0"/>
              </a:rPr>
              <a:t>. Water </a:t>
            </a:r>
            <a:r>
              <a:rPr lang="en-US" b="0" i="0" u="none" strike="noStrike" dirty="0">
                <a:effectLst/>
                <a:highlight>
                  <a:srgbClr val="FFFFFF"/>
                </a:highlight>
                <a:latin typeface="Arial" panose="020B0604020202020204" pitchFamily="34" charset="0"/>
                <a:hlinkClick r:id="rId10" tooltip="Pollution"/>
              </a:rPr>
              <a:t>pollution</a:t>
            </a:r>
            <a:r>
              <a:rPr lang="en-US" b="0" i="0" dirty="0">
                <a:solidFill>
                  <a:srgbClr val="202122"/>
                </a:solidFill>
                <a:effectLst/>
                <a:highlight>
                  <a:srgbClr val="FFFFFF"/>
                </a:highlight>
                <a:latin typeface="Arial" panose="020B0604020202020204" pitchFamily="34" charset="0"/>
              </a:rPr>
              <a:t> results when </a:t>
            </a:r>
            <a:r>
              <a:rPr lang="en-US" b="0" i="0" u="none" strike="noStrike" dirty="0">
                <a:effectLst/>
                <a:highlight>
                  <a:srgbClr val="FFFFFF"/>
                </a:highlight>
                <a:latin typeface="Arial" panose="020B0604020202020204" pitchFamily="34" charset="0"/>
                <a:hlinkClick r:id="rId11" tooltip="Contaminant"/>
              </a:rPr>
              <a:t>contaminants</a:t>
            </a:r>
            <a:r>
              <a:rPr lang="en-US" b="0" i="0" dirty="0">
                <a:solidFill>
                  <a:srgbClr val="202122"/>
                </a:solidFill>
                <a:effectLst/>
                <a:highlight>
                  <a:srgbClr val="FFFFFF"/>
                </a:highlight>
                <a:latin typeface="Arial" panose="020B0604020202020204" pitchFamily="34" charset="0"/>
              </a:rPr>
              <a:t> mix with these water bodies. Contaminants can come from one of four main sources. These are </a:t>
            </a:r>
            <a:r>
              <a:rPr lang="en-US" b="0" i="0" u="none" strike="noStrike" dirty="0">
                <a:effectLst/>
                <a:highlight>
                  <a:srgbClr val="FFFFFF"/>
                </a:highlight>
                <a:latin typeface="Arial" panose="020B0604020202020204" pitchFamily="34" charset="0"/>
                <a:hlinkClick r:id="rId12" tooltip="Sewage"/>
              </a:rPr>
              <a:t>sewage</a:t>
            </a:r>
            <a:r>
              <a:rPr lang="en-US" b="0" i="0" dirty="0">
                <a:solidFill>
                  <a:srgbClr val="202122"/>
                </a:solidFill>
                <a:effectLst/>
                <a:highlight>
                  <a:srgbClr val="FFFFFF"/>
                </a:highlight>
                <a:latin typeface="Arial" panose="020B0604020202020204" pitchFamily="34" charset="0"/>
              </a:rPr>
              <a:t> discharges, industrial activities, agricultural activities, and urban runoff including </a:t>
            </a:r>
            <a:r>
              <a:rPr lang="en-US" b="0" i="0" u="none" strike="noStrike" dirty="0">
                <a:effectLst/>
                <a:highlight>
                  <a:srgbClr val="FFFFFF"/>
                </a:highlight>
                <a:latin typeface="Arial" panose="020B0604020202020204" pitchFamily="34" charset="0"/>
                <a:hlinkClick r:id="rId13" tooltip="Stormwater"/>
              </a:rPr>
              <a:t>stormwater</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14"/>
              </a:rPr>
              <a:t>[2]</a:t>
            </a:r>
            <a:r>
              <a:rPr lang="en-US" b="0" i="0" dirty="0">
                <a:solidFill>
                  <a:srgbClr val="202122"/>
                </a:solidFill>
                <a:effectLst/>
                <a:highlight>
                  <a:srgbClr val="FFFFFF"/>
                </a:highlight>
                <a:latin typeface="Arial" panose="020B0604020202020204" pitchFamily="34" charset="0"/>
              </a:rPr>
              <a:t> Water pollution may affect either </a:t>
            </a:r>
            <a:r>
              <a:rPr lang="en-US" b="0" i="0" u="none" strike="noStrike" dirty="0">
                <a:effectLst/>
                <a:highlight>
                  <a:srgbClr val="FFFFFF"/>
                </a:highlight>
                <a:latin typeface="Arial" panose="020B0604020202020204" pitchFamily="34" charset="0"/>
                <a:hlinkClick r:id="rId15" tooltip="Surface water"/>
              </a:rPr>
              <a:t>surface water</a:t>
            </a:r>
            <a:r>
              <a:rPr lang="en-US" b="0" i="0" dirty="0">
                <a:solidFill>
                  <a:srgbClr val="202122"/>
                </a:solidFill>
                <a:effectLst/>
                <a:highlight>
                  <a:srgbClr val="FFFFFF"/>
                </a:highlight>
                <a:latin typeface="Arial" panose="020B0604020202020204" pitchFamily="34" charset="0"/>
              </a:rPr>
              <a:t> or </a:t>
            </a:r>
            <a:r>
              <a:rPr lang="en-US" b="0" i="0" u="none" strike="noStrike" dirty="0">
                <a:effectLst/>
                <a:highlight>
                  <a:srgbClr val="FFFFFF"/>
                </a:highlight>
                <a:latin typeface="Arial" panose="020B0604020202020204" pitchFamily="34" charset="0"/>
                <a:hlinkClick r:id="rId16" tooltip="Groundwater pollution"/>
              </a:rPr>
              <a:t>groundwater</a:t>
            </a:r>
            <a:r>
              <a:rPr lang="en-US" b="0" i="0" dirty="0">
                <a:solidFill>
                  <a:srgbClr val="202122"/>
                </a:solidFill>
                <a:effectLst/>
                <a:highlight>
                  <a:srgbClr val="FFFFFF"/>
                </a:highlight>
                <a:latin typeface="Arial" panose="020B0604020202020204" pitchFamily="34" charset="0"/>
              </a:rPr>
              <a:t>. This form of pollution can lead to many problems. One is the </a:t>
            </a:r>
            <a:r>
              <a:rPr lang="en-US" b="0" i="0" u="none" strike="noStrike" dirty="0">
                <a:effectLst/>
                <a:highlight>
                  <a:srgbClr val="FFFFFF"/>
                </a:highlight>
                <a:latin typeface="Arial" panose="020B0604020202020204" pitchFamily="34" charset="0"/>
                <a:hlinkClick r:id="rId17" tooltip="Environmental degradation"/>
              </a:rPr>
              <a:t>degradation</a:t>
            </a:r>
            <a:r>
              <a:rPr lang="en-US" b="0" i="0" dirty="0">
                <a:solidFill>
                  <a:srgbClr val="202122"/>
                </a:solidFill>
                <a:effectLst/>
                <a:highlight>
                  <a:srgbClr val="FFFFFF"/>
                </a:highlight>
                <a:latin typeface="Arial" panose="020B0604020202020204" pitchFamily="34" charset="0"/>
              </a:rPr>
              <a:t> of </a:t>
            </a:r>
            <a:r>
              <a:rPr lang="en-US" b="0" i="0" u="none" strike="noStrike" dirty="0">
                <a:effectLst/>
                <a:highlight>
                  <a:srgbClr val="FFFFFF"/>
                </a:highlight>
                <a:latin typeface="Arial" panose="020B0604020202020204" pitchFamily="34" charset="0"/>
                <a:hlinkClick r:id="rId18" tooltip="Aquatic ecosystems"/>
              </a:rPr>
              <a:t>aquatic ecosystems</a:t>
            </a:r>
            <a:r>
              <a:rPr lang="en-US" b="0" i="0" dirty="0">
                <a:solidFill>
                  <a:srgbClr val="202122"/>
                </a:solidFill>
                <a:effectLst/>
                <a:highlight>
                  <a:srgbClr val="FFFFFF"/>
                </a:highlight>
                <a:latin typeface="Arial" panose="020B0604020202020204" pitchFamily="34" charset="0"/>
              </a:rPr>
              <a:t>. Another is spreading </a:t>
            </a:r>
            <a:r>
              <a:rPr lang="en-US" b="0" i="0" u="none" strike="noStrike" dirty="0">
                <a:effectLst/>
                <a:highlight>
                  <a:srgbClr val="FFFFFF"/>
                </a:highlight>
                <a:latin typeface="Arial" panose="020B0604020202020204" pitchFamily="34" charset="0"/>
                <a:hlinkClick r:id="rId19" tooltip="Waterborne diseases"/>
              </a:rPr>
              <a:t>water-borne diseases</a:t>
            </a:r>
            <a:r>
              <a:rPr lang="en-US" b="0" i="0" dirty="0">
                <a:solidFill>
                  <a:srgbClr val="202122"/>
                </a:solidFill>
                <a:effectLst/>
                <a:highlight>
                  <a:srgbClr val="FFFFFF"/>
                </a:highlight>
                <a:latin typeface="Arial" panose="020B0604020202020204" pitchFamily="34" charset="0"/>
              </a:rPr>
              <a:t> when people use polluted water for drinking or </a:t>
            </a:r>
            <a:r>
              <a:rPr lang="en-US" b="0" i="0" u="none" strike="noStrike" dirty="0">
                <a:effectLst/>
                <a:highlight>
                  <a:srgbClr val="FFFFFF"/>
                </a:highlight>
                <a:latin typeface="Arial" panose="020B0604020202020204" pitchFamily="34" charset="0"/>
                <a:hlinkClick r:id="rId20" tooltip="Irrigation"/>
              </a:rPr>
              <a:t>irrigation</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21"/>
              </a:rPr>
              <a:t>[3]</a:t>
            </a:r>
            <a:r>
              <a:rPr lang="en-US" b="0" i="0" dirty="0">
                <a:solidFill>
                  <a:srgbClr val="202122"/>
                </a:solidFill>
                <a:effectLst/>
                <a:highlight>
                  <a:srgbClr val="FFFFFF"/>
                </a:highlight>
                <a:latin typeface="Arial" panose="020B0604020202020204" pitchFamily="34" charset="0"/>
              </a:rPr>
              <a:t> Water pollution also reduces the </a:t>
            </a:r>
            <a:r>
              <a:rPr lang="en-US" b="0" i="0" u="none" strike="noStrike" dirty="0">
                <a:effectLst/>
                <a:highlight>
                  <a:srgbClr val="FFFFFF"/>
                </a:highlight>
                <a:latin typeface="Arial" panose="020B0604020202020204" pitchFamily="34" charset="0"/>
                <a:hlinkClick r:id="rId22" tooltip="Ecosystem service"/>
              </a:rPr>
              <a:t>ecosystem services</a:t>
            </a:r>
            <a:r>
              <a:rPr lang="en-US" b="0" i="0" dirty="0">
                <a:solidFill>
                  <a:srgbClr val="202122"/>
                </a:solidFill>
                <a:effectLst/>
                <a:highlight>
                  <a:srgbClr val="FFFFFF"/>
                </a:highlight>
                <a:latin typeface="Arial" panose="020B0604020202020204" pitchFamily="34" charset="0"/>
              </a:rPr>
              <a:t> such as </a:t>
            </a:r>
            <a:r>
              <a:rPr lang="en-US" b="0" i="0" u="none" strike="noStrike" dirty="0">
                <a:effectLst/>
                <a:highlight>
                  <a:srgbClr val="FFFFFF"/>
                </a:highlight>
                <a:latin typeface="Arial" panose="020B0604020202020204" pitchFamily="34" charset="0"/>
                <a:hlinkClick r:id="rId23" tooltip="Drinking water"/>
              </a:rPr>
              <a:t>drinking water</a:t>
            </a:r>
            <a:r>
              <a:rPr lang="en-US" b="0" i="0" dirty="0">
                <a:solidFill>
                  <a:srgbClr val="202122"/>
                </a:solidFill>
                <a:effectLst/>
                <a:highlight>
                  <a:srgbClr val="FFFFFF"/>
                </a:highlight>
                <a:latin typeface="Arial" panose="020B0604020202020204" pitchFamily="34" charset="0"/>
              </a:rPr>
              <a:t> provided by the </a:t>
            </a:r>
            <a:r>
              <a:rPr lang="en-US" b="0" i="0" u="none" strike="noStrike" dirty="0">
                <a:effectLst/>
                <a:highlight>
                  <a:srgbClr val="FFFFFF"/>
                </a:highlight>
                <a:latin typeface="Arial" panose="020B0604020202020204" pitchFamily="34" charset="0"/>
                <a:hlinkClick r:id="rId24" tooltip="Water resources"/>
              </a:rPr>
              <a:t>water resource</a:t>
            </a:r>
            <a:r>
              <a:rPr lang="en-US" b="0" i="0" dirty="0">
                <a:solidFill>
                  <a:srgbClr val="202122"/>
                </a:solidFill>
                <a:effectLst/>
                <a:highlight>
                  <a:srgbClr val="FFFFFF"/>
                </a:highlight>
                <a:latin typeface="Arial" panose="020B0604020202020204" pitchFamily="34" charset="0"/>
              </a:rPr>
              <a:t>.</a:t>
            </a:r>
            <a:endParaRPr lang="en-IN" dirty="0"/>
          </a:p>
        </p:txBody>
      </p:sp>
    </p:spTree>
    <p:extLst>
      <p:ext uri="{BB962C8B-B14F-4D97-AF65-F5344CB8AC3E}">
        <p14:creationId xmlns:p14="http://schemas.microsoft.com/office/powerpoint/2010/main" val="8330821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CBEC-6053-FCFE-68DE-3BBC2147A8D1}"/>
              </a:ext>
            </a:extLst>
          </p:cNvPr>
          <p:cNvSpPr>
            <a:spLocks noGrp="1"/>
          </p:cNvSpPr>
          <p:nvPr>
            <p:ph type="title"/>
          </p:nvPr>
        </p:nvSpPr>
        <p:spPr/>
        <p:txBody>
          <a:bodyPr/>
          <a:lstStyle/>
          <a:p>
            <a:r>
              <a:rPr lang="en-IN" dirty="0"/>
              <a:t>Water become waste </a:t>
            </a:r>
          </a:p>
        </p:txBody>
      </p:sp>
      <p:pic>
        <p:nvPicPr>
          <p:cNvPr id="5" name="Picture Placeholder 4">
            <a:extLst>
              <a:ext uri="{FF2B5EF4-FFF2-40B4-BE49-F238E27FC236}">
                <a16:creationId xmlns:a16="http://schemas.microsoft.com/office/drawing/2014/main" id="{71C60412-469F-F696-70F7-6E2AB2C11F8F}"/>
              </a:ext>
            </a:extLst>
          </p:cNvPr>
          <p:cNvPicPr>
            <a:picLocks noGrp="1" noChangeAspect="1"/>
          </p:cNvPicPr>
          <p:nvPr>
            <p:ph type="pic" idx="1"/>
          </p:nvPr>
        </p:nvPicPr>
        <p:blipFill>
          <a:blip r:embed="rId2"/>
          <a:srcRect l="29949" r="29949"/>
          <a:stretch>
            <a:fillRect/>
          </a:stretch>
        </p:blipFill>
        <p:spPr>
          <a:prstGeom prst="rect">
            <a:avLst/>
          </a:prstGeom>
        </p:spPr>
      </p:pic>
      <p:sp>
        <p:nvSpPr>
          <p:cNvPr id="4" name="Text Placeholder 3">
            <a:extLst>
              <a:ext uri="{FF2B5EF4-FFF2-40B4-BE49-F238E27FC236}">
                <a16:creationId xmlns:a16="http://schemas.microsoft.com/office/drawing/2014/main" id="{193AE182-5D0B-0BDB-D4DE-B9C315B4EA52}"/>
              </a:ext>
            </a:extLst>
          </p:cNvPr>
          <p:cNvSpPr>
            <a:spLocks noGrp="1"/>
          </p:cNvSpPr>
          <p:nvPr>
            <p:ph type="body" sz="half" idx="2"/>
          </p:nvPr>
        </p:nvSpPr>
        <p:spPr/>
        <p:txBody>
          <a:bodyPr/>
          <a:lstStyle/>
          <a:p>
            <a:r>
              <a:rPr lang="en-IN" dirty="0"/>
              <a:t>Water pollution can be </a:t>
            </a:r>
            <a:r>
              <a:rPr lang="en-US" b="0" i="0" dirty="0">
                <a:solidFill>
                  <a:srgbClr val="444444"/>
                </a:solidFill>
                <a:effectLst/>
                <a:highlight>
                  <a:srgbClr val="FFFFFF"/>
                </a:highlight>
                <a:latin typeface="Poppins" panose="020B0502040204020203" pitchFamily="2" charset="0"/>
              </a:rPr>
              <a:t>defined as the contamination of water bodies. Water pollution is caused when water bodies such as rivers, lakes, oceans, groundwater and aquifers get contaminated with industrial and agricultural effluents.</a:t>
            </a:r>
            <a:endParaRPr lang="en-IN" dirty="0"/>
          </a:p>
        </p:txBody>
      </p:sp>
      <p:sp>
        <p:nvSpPr>
          <p:cNvPr id="6" name="AutoShape 2" descr="Ocean Plastic Water Pollution - 1920x1200 - Download HD Wallpaper ...">
            <a:extLst>
              <a:ext uri="{FF2B5EF4-FFF2-40B4-BE49-F238E27FC236}">
                <a16:creationId xmlns:a16="http://schemas.microsoft.com/office/drawing/2014/main" id="{98742FF4-BDB0-A78F-1153-B06397910E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0827982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2D5118-3083-64BB-6907-F627DF6A37C2}"/>
              </a:ext>
            </a:extLst>
          </p:cNvPr>
          <p:cNvSpPr txBox="1"/>
          <p:nvPr/>
        </p:nvSpPr>
        <p:spPr>
          <a:xfrm>
            <a:off x="3043237" y="2136339"/>
            <a:ext cx="6115050" cy="2585323"/>
          </a:xfrm>
          <a:prstGeom prst="rect">
            <a:avLst/>
          </a:prstGeom>
          <a:noFill/>
        </p:spPr>
        <p:txBody>
          <a:bodyPr wrap="square">
            <a:spAutoFit/>
          </a:bodyPr>
          <a:lstStyle/>
          <a:p>
            <a:pPr algn="l"/>
            <a:r>
              <a:rPr lang="en-US" b="1" i="0" dirty="0">
                <a:solidFill>
                  <a:srgbClr val="444444"/>
                </a:solidFill>
                <a:effectLst/>
                <a:highlight>
                  <a:srgbClr val="FFFFFF"/>
                </a:highlight>
                <a:latin typeface="inherit"/>
              </a:rPr>
              <a:t>Sources Of Water Pollution</a:t>
            </a:r>
          </a:p>
          <a:p>
            <a:pPr algn="l"/>
            <a:r>
              <a:rPr lang="en-US" b="0" i="0" dirty="0">
                <a:solidFill>
                  <a:srgbClr val="444444"/>
                </a:solidFill>
                <a:effectLst/>
                <a:highlight>
                  <a:srgbClr val="FFFFFF"/>
                </a:highlight>
                <a:latin typeface="Poppins" panose="00000500000000000000" pitchFamily="2" charset="0"/>
              </a:rPr>
              <a:t>The key causative of water pollution in India are:</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Urbanization.</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Deforestation.</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Industrial effluents.</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Social and Religious Practices.</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Use of Detergents and Fertilizers.</a:t>
            </a:r>
          </a:p>
          <a:p>
            <a:pPr algn="l">
              <a:buFont typeface="Arial" panose="020B0604020202020204" pitchFamily="34" charset="0"/>
              <a:buChar char="•"/>
            </a:pPr>
            <a:r>
              <a:rPr lang="en-US" b="0" i="0" dirty="0">
                <a:solidFill>
                  <a:srgbClr val="444444"/>
                </a:solidFill>
                <a:effectLst/>
                <a:highlight>
                  <a:srgbClr val="FFFFFF"/>
                </a:highlight>
                <a:latin typeface="Poppins" panose="00000500000000000000" pitchFamily="2" charset="0"/>
              </a:rPr>
              <a:t>Agricultural run-offs- Use of insecticides and pesticides.</a:t>
            </a:r>
          </a:p>
        </p:txBody>
      </p:sp>
      <p:sp>
        <p:nvSpPr>
          <p:cNvPr id="4" name="Oval 3">
            <a:extLst>
              <a:ext uri="{FF2B5EF4-FFF2-40B4-BE49-F238E27FC236}">
                <a16:creationId xmlns:a16="http://schemas.microsoft.com/office/drawing/2014/main" id="{95552C0C-5938-CFA2-14F3-F81F7E700762}"/>
              </a:ext>
            </a:extLst>
          </p:cNvPr>
          <p:cNvSpPr/>
          <p:nvPr/>
        </p:nvSpPr>
        <p:spPr>
          <a:xfrm>
            <a:off x="871539" y="2378869"/>
            <a:ext cx="2162174" cy="2100262"/>
          </a:xfrm>
          <a:prstGeom prst="ellipse">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val 4">
            <a:extLst>
              <a:ext uri="{FF2B5EF4-FFF2-40B4-BE49-F238E27FC236}">
                <a16:creationId xmlns:a16="http://schemas.microsoft.com/office/drawing/2014/main" id="{F55BF98E-0CD9-CDF3-D968-2D9212517CF7}"/>
              </a:ext>
            </a:extLst>
          </p:cNvPr>
          <p:cNvSpPr/>
          <p:nvPr/>
        </p:nvSpPr>
        <p:spPr>
          <a:xfrm>
            <a:off x="9315450" y="1328738"/>
            <a:ext cx="2143125" cy="1971675"/>
          </a:xfrm>
          <a:prstGeom prst="ellipse">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298400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C2E8-CE6B-CA02-D66F-63E90FD4212D}"/>
              </a:ext>
            </a:extLst>
          </p:cNvPr>
          <p:cNvSpPr>
            <a:spLocks noGrp="1"/>
          </p:cNvSpPr>
          <p:nvPr>
            <p:ph type="title"/>
          </p:nvPr>
        </p:nvSpPr>
        <p:spPr/>
        <p:txBody>
          <a:bodyPr/>
          <a:lstStyle/>
          <a:p>
            <a:r>
              <a:rPr lang="en-IN" dirty="0"/>
              <a:t>Water </a:t>
            </a:r>
          </a:p>
        </p:txBody>
      </p:sp>
      <p:sp>
        <p:nvSpPr>
          <p:cNvPr id="3" name="Text Placeholder 2">
            <a:extLst>
              <a:ext uri="{FF2B5EF4-FFF2-40B4-BE49-F238E27FC236}">
                <a16:creationId xmlns:a16="http://schemas.microsoft.com/office/drawing/2014/main" id="{BC22707D-53FC-195B-644B-DA58875BED76}"/>
              </a:ext>
            </a:extLst>
          </p:cNvPr>
          <p:cNvSpPr>
            <a:spLocks noGrp="1"/>
          </p:cNvSpPr>
          <p:nvPr>
            <p:ph type="body" idx="1"/>
          </p:nvPr>
        </p:nvSpPr>
        <p:spPr/>
        <p:txBody>
          <a:bodyPr/>
          <a:lstStyle/>
          <a:p>
            <a:r>
              <a:rPr lang="en-IN" dirty="0"/>
              <a:t>Present in the world</a:t>
            </a:r>
          </a:p>
        </p:txBody>
      </p:sp>
      <p:sp>
        <p:nvSpPr>
          <p:cNvPr id="4" name="Content Placeholder 3">
            <a:extLst>
              <a:ext uri="{FF2B5EF4-FFF2-40B4-BE49-F238E27FC236}">
                <a16:creationId xmlns:a16="http://schemas.microsoft.com/office/drawing/2014/main" id="{84F9F1E1-275F-09BD-3FF9-F75F33BE019D}"/>
              </a:ext>
            </a:extLst>
          </p:cNvPr>
          <p:cNvSpPr>
            <a:spLocks noGrp="1"/>
          </p:cNvSpPr>
          <p:nvPr>
            <p:ph sz="half" idx="2"/>
          </p:nvPr>
        </p:nvSpPr>
        <p:spPr/>
        <p:txBody>
          <a:bodyPr>
            <a:normAutofit fontScale="70000" lnSpcReduction="20000"/>
          </a:bodyPr>
          <a:lstStyle/>
          <a:p>
            <a:r>
              <a:rPr lang="en-US" b="0" i="0" dirty="0">
                <a:solidFill>
                  <a:srgbClr val="121212"/>
                </a:solidFill>
                <a:effectLst/>
                <a:highlight>
                  <a:srgbClr val="FFFFFF"/>
                </a:highlight>
                <a:latin typeface="GeographEditWeb"/>
              </a:rPr>
              <a:t>Most people have heard Earth referred to as "the water planet." With that name comes the rightful image of a world with plentiful water. In photographs taken from space, we can see that our planet has more water than land. However, of all the water on Earth, more than 99 percent of Earth's water is unusable by humans and many other living things - only about 0.3 percent of our fresh water is found in the surface water of lakes, rivers, and swamps.</a:t>
            </a:r>
            <a:br>
              <a:rPr lang="en-US" dirty="0"/>
            </a:br>
            <a:endParaRPr lang="en-IN" dirty="0"/>
          </a:p>
        </p:txBody>
      </p:sp>
      <p:sp>
        <p:nvSpPr>
          <p:cNvPr id="5" name="Text Placeholder 4">
            <a:extLst>
              <a:ext uri="{FF2B5EF4-FFF2-40B4-BE49-F238E27FC236}">
                <a16:creationId xmlns:a16="http://schemas.microsoft.com/office/drawing/2014/main" id="{E8440518-F6DD-9573-6D0C-1D289B8C3524}"/>
              </a:ext>
            </a:extLst>
          </p:cNvPr>
          <p:cNvSpPr>
            <a:spLocks noGrp="1"/>
          </p:cNvSpPr>
          <p:nvPr>
            <p:ph type="body" sz="quarter" idx="3"/>
          </p:nvPr>
        </p:nvSpPr>
        <p:spPr/>
        <p:txBody>
          <a:bodyPr/>
          <a:lstStyle/>
          <a:p>
            <a:r>
              <a:rPr lang="en-IN" dirty="0"/>
              <a:t>Absent in the world</a:t>
            </a:r>
          </a:p>
        </p:txBody>
      </p:sp>
      <p:sp>
        <p:nvSpPr>
          <p:cNvPr id="6" name="Content Placeholder 5">
            <a:extLst>
              <a:ext uri="{FF2B5EF4-FFF2-40B4-BE49-F238E27FC236}">
                <a16:creationId xmlns:a16="http://schemas.microsoft.com/office/drawing/2014/main" id="{853844F5-8A2D-FF1E-4FB7-A2F53AFCBF67}"/>
              </a:ext>
            </a:extLst>
          </p:cNvPr>
          <p:cNvSpPr>
            <a:spLocks noGrp="1"/>
          </p:cNvSpPr>
          <p:nvPr>
            <p:ph sz="quarter" idx="4"/>
          </p:nvPr>
        </p:nvSpPr>
        <p:spPr/>
        <p:txBody>
          <a:bodyPr>
            <a:normAutofit fontScale="70000" lnSpcReduction="20000"/>
          </a:bodyPr>
          <a:lstStyle/>
          <a:p>
            <a:r>
              <a:rPr lang="en-US" b="1" i="0" dirty="0">
                <a:solidFill>
                  <a:srgbClr val="111111"/>
                </a:solidFill>
                <a:effectLst/>
                <a:latin typeface="Roboto" panose="02000000000000000000" pitchFamily="2" charset="0"/>
              </a:rPr>
              <a:t>Billions of people around the world lack adequate access to one of the essential elements of life: clean water</a:t>
            </a:r>
            <a:r>
              <a:rPr lang="en-US" b="0" i="0" dirty="0">
                <a:solidFill>
                  <a:srgbClr val="111111"/>
                </a:solidFill>
                <a:effectLst/>
                <a:highlight>
                  <a:srgbClr val="FFFFFF"/>
                </a:highlight>
                <a:latin typeface="Roboto" panose="02000000000000000000" pitchFamily="2" charset="0"/>
              </a:rPr>
              <a:t>. Although governments and aid groups have helped many living in water-stressed regions gain access in recent years, the problem is projected to get worse due to global warming and population growth.</a:t>
            </a:r>
            <a:endParaRPr lang="en-IN" dirty="0"/>
          </a:p>
        </p:txBody>
      </p:sp>
      <p:sp>
        <p:nvSpPr>
          <p:cNvPr id="9" name="Rectangle 8">
            <a:extLst>
              <a:ext uri="{FF2B5EF4-FFF2-40B4-BE49-F238E27FC236}">
                <a16:creationId xmlns:a16="http://schemas.microsoft.com/office/drawing/2014/main" id="{83B50E61-3F1F-188A-4E43-4189DDAF30D5}"/>
              </a:ext>
            </a:extLst>
          </p:cNvPr>
          <p:cNvSpPr/>
          <p:nvPr/>
        </p:nvSpPr>
        <p:spPr>
          <a:xfrm>
            <a:off x="8305803" y="857250"/>
            <a:ext cx="2590796" cy="1428749"/>
          </a:xfrm>
          <a:prstGeom prst="rect">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Rectangle 9">
            <a:extLst>
              <a:ext uri="{FF2B5EF4-FFF2-40B4-BE49-F238E27FC236}">
                <a16:creationId xmlns:a16="http://schemas.microsoft.com/office/drawing/2014/main" id="{8E3279A9-9352-EA54-3F84-4FEE7A99FF04}"/>
              </a:ext>
            </a:extLst>
          </p:cNvPr>
          <p:cNvSpPr/>
          <p:nvPr/>
        </p:nvSpPr>
        <p:spPr>
          <a:xfrm>
            <a:off x="1185863" y="857250"/>
            <a:ext cx="2700337" cy="1428749"/>
          </a:xfrm>
          <a:prstGeom prst="rect">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4211483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9A04-1D62-96D0-2C81-4049DEABEF9F}"/>
              </a:ext>
            </a:extLst>
          </p:cNvPr>
          <p:cNvSpPr>
            <a:spLocks noGrp="1"/>
          </p:cNvSpPr>
          <p:nvPr>
            <p:ph type="title"/>
          </p:nvPr>
        </p:nvSpPr>
        <p:spPr/>
        <p:txBody>
          <a:bodyPr/>
          <a:lstStyle/>
          <a:p>
            <a:r>
              <a:rPr lang="en-IN" dirty="0">
                <a:latin typeface="Sitka Small Semibold" pitchFamily="2" charset="0"/>
              </a:rPr>
              <a:t>water play a very important role in life </a:t>
            </a:r>
          </a:p>
        </p:txBody>
      </p:sp>
      <p:sp>
        <p:nvSpPr>
          <p:cNvPr id="3" name="Content Placeholder 2">
            <a:extLst>
              <a:ext uri="{FF2B5EF4-FFF2-40B4-BE49-F238E27FC236}">
                <a16:creationId xmlns:a16="http://schemas.microsoft.com/office/drawing/2014/main" id="{7DDB2718-3F25-46FF-4A1B-10ACA3A043BB}"/>
              </a:ext>
            </a:extLst>
          </p:cNvPr>
          <p:cNvSpPr>
            <a:spLocks noGrp="1"/>
          </p:cNvSpPr>
          <p:nvPr>
            <p:ph idx="1"/>
          </p:nvPr>
        </p:nvSpPr>
        <p:spPr/>
        <p:txBody>
          <a:bodyPr/>
          <a:lstStyle/>
          <a:p>
            <a:pPr algn="l" fontAlgn="base"/>
            <a:r>
              <a:rPr lang="en-US" sz="1800" b="0" i="0" u="sng" dirty="0">
                <a:solidFill>
                  <a:srgbClr val="1A55AD"/>
                </a:solidFill>
                <a:effectLst/>
                <a:highlight>
                  <a:srgbClr val="FFFFFF"/>
                </a:highlight>
                <a:latin typeface="Merriweather" panose="020F0502020204030204" pitchFamily="2" charset="0"/>
                <a:hlinkClick r:id="rId2"/>
              </a:rPr>
              <a:t>Water</a:t>
            </a:r>
            <a:r>
              <a:rPr lang="en-US" sz="1800" b="0" i="0" dirty="0">
                <a:solidFill>
                  <a:srgbClr val="212121"/>
                </a:solidFill>
                <a:effectLst/>
                <a:highlight>
                  <a:srgbClr val="FFFFFF"/>
                </a:highlight>
                <a:latin typeface="Merriweather" panose="020F0502020204030204" pitchFamily="2" charset="0"/>
              </a:rPr>
              <a:t> is a major component of your body, accounting for 50–60% of your total weight.</a:t>
            </a:r>
            <a:r>
              <a:rPr lang="en-US" sz="1800" b="0" i="0" u="none" strike="noStrike" baseline="30000" dirty="0">
                <a:solidFill>
                  <a:srgbClr val="0000EE"/>
                </a:solidFill>
                <a:effectLst/>
                <a:highlight>
                  <a:srgbClr val="FFFFFF"/>
                </a:highlight>
                <a:latin typeface="Merriweather" panose="020F0502020204030204" pitchFamily="2" charset="0"/>
              </a:rPr>
              <a:t>1</a:t>
            </a:r>
            <a:r>
              <a:rPr lang="en-US" sz="1800" b="0" i="0" dirty="0">
                <a:solidFill>
                  <a:srgbClr val="212121"/>
                </a:solidFill>
                <a:effectLst/>
                <a:highlight>
                  <a:srgbClr val="FFFFFF"/>
                </a:highlight>
                <a:latin typeface="Merriweather" panose="020F0502020204030204" pitchFamily="2" charset="0"/>
              </a:rPr>
              <a:t> It is vital for many important body functions, from flushing out waste to lubricating your joints.</a:t>
            </a:r>
          </a:p>
          <a:p>
            <a:pPr algn="l" fontAlgn="base"/>
            <a:r>
              <a:rPr lang="en-US" sz="1800" b="0" i="0" dirty="0">
                <a:solidFill>
                  <a:srgbClr val="212121"/>
                </a:solidFill>
                <a:effectLst/>
                <a:highlight>
                  <a:srgbClr val="FFFFFF"/>
                </a:highlight>
                <a:latin typeface="Merriweather" panose="020F0502020204030204" pitchFamily="2" charset="0"/>
              </a:rPr>
              <a:t>Your body constantly loses water throughout the day through urinating, sweating, and breathing. You should consume enough water from foods and beverages daily to prevent </a:t>
            </a:r>
            <a:r>
              <a:rPr lang="en-US" sz="1800" b="0" i="0" u="sng" dirty="0">
                <a:solidFill>
                  <a:srgbClr val="1A55AD"/>
                </a:solidFill>
                <a:effectLst/>
                <a:highlight>
                  <a:srgbClr val="FFFFFF"/>
                </a:highlight>
                <a:latin typeface="Merriweather" panose="020F0502020204030204" pitchFamily="2" charset="0"/>
                <a:hlinkClick r:id="rId3"/>
              </a:rPr>
              <a:t>dehydration</a:t>
            </a:r>
            <a:r>
              <a:rPr lang="en-US" sz="1800" b="0" i="0" dirty="0">
                <a:solidFill>
                  <a:srgbClr val="212121"/>
                </a:solidFill>
                <a:effectLst/>
                <a:highlight>
                  <a:srgbClr val="FFFFFF"/>
                </a:highlight>
                <a:latin typeface="Merriweather" panose="020F0502020204030204" pitchFamily="2" charset="0"/>
              </a:rPr>
              <a:t>.</a:t>
            </a:r>
          </a:p>
          <a:p>
            <a:endParaRPr lang="en-IN" dirty="0"/>
          </a:p>
        </p:txBody>
      </p:sp>
      <p:sp>
        <p:nvSpPr>
          <p:cNvPr id="4" name="Text Placeholder 3">
            <a:extLst>
              <a:ext uri="{FF2B5EF4-FFF2-40B4-BE49-F238E27FC236}">
                <a16:creationId xmlns:a16="http://schemas.microsoft.com/office/drawing/2014/main" id="{9EBADF35-FCE3-7661-DFE1-BC5DBF5E39CA}"/>
              </a:ext>
            </a:extLst>
          </p:cNvPr>
          <p:cNvSpPr>
            <a:spLocks noGrp="1"/>
          </p:cNvSpPr>
          <p:nvPr>
            <p:ph type="body" sz="half" idx="2"/>
          </p:nvPr>
        </p:nvSpPr>
        <p:spPr/>
        <p:txBody>
          <a:bodyPr>
            <a:normAutofit fontScale="77500" lnSpcReduction="20000"/>
          </a:bodyPr>
          <a:lstStyle/>
          <a:p>
            <a:pPr algn="l">
              <a:buFont typeface="Arial" panose="020B0604020202020204" pitchFamily="34" charset="0"/>
              <a:buChar char="•"/>
            </a:pPr>
            <a:r>
              <a:rPr lang="en-US" b="0" i="0" dirty="0">
                <a:solidFill>
                  <a:srgbClr val="111111"/>
                </a:solidFill>
                <a:effectLst/>
                <a:highlight>
                  <a:srgbClr val="FFFFFF"/>
                </a:highlight>
                <a:latin typeface="Roboto" panose="02000000000000000000" pitchFamily="2" charset="0"/>
              </a:rPr>
              <a:t>1. It helps create saliva</a:t>
            </a:r>
          </a:p>
          <a:p>
            <a:pPr algn="l">
              <a:buFont typeface="Arial" panose="020B0604020202020204" pitchFamily="34" charset="0"/>
              <a:buChar char="•"/>
            </a:pPr>
            <a:r>
              <a:rPr lang="en-US" b="0" i="0" dirty="0">
                <a:solidFill>
                  <a:srgbClr val="111111"/>
                </a:solidFill>
                <a:effectLst/>
                <a:highlight>
                  <a:srgbClr val="FFFFFF"/>
                </a:highlight>
                <a:latin typeface="Roboto" panose="02000000000000000000" pitchFamily="2" charset="0"/>
              </a:rPr>
              <a:t>2. It regulates your body temperature</a:t>
            </a:r>
          </a:p>
          <a:p>
            <a:pPr algn="l">
              <a:buFont typeface="Arial" panose="020B0604020202020204" pitchFamily="34" charset="0"/>
              <a:buChar char="•"/>
            </a:pPr>
            <a:r>
              <a:rPr lang="en-US" b="0" i="0" dirty="0">
                <a:solidFill>
                  <a:srgbClr val="111111"/>
                </a:solidFill>
                <a:effectLst/>
                <a:highlight>
                  <a:srgbClr val="FFFFFF"/>
                </a:highlight>
                <a:latin typeface="Roboto" panose="02000000000000000000" pitchFamily="2" charset="0"/>
              </a:rPr>
              <a:t>3. It protects your tissues, spinal cord, and joints</a:t>
            </a:r>
          </a:p>
          <a:p>
            <a:pPr algn="l">
              <a:buFont typeface="Arial" panose="020B0604020202020204" pitchFamily="34" charset="0"/>
              <a:buChar char="•"/>
            </a:pPr>
            <a:r>
              <a:rPr lang="en-US" b="0" i="0" dirty="0">
                <a:solidFill>
                  <a:srgbClr val="111111"/>
                </a:solidFill>
                <a:effectLst/>
                <a:highlight>
                  <a:srgbClr val="FFFFFF"/>
                </a:highlight>
                <a:latin typeface="Roboto" panose="02000000000000000000" pitchFamily="2" charset="0"/>
              </a:rPr>
              <a:t>4. It helps excrete waste through perspiration, urination, and defecation</a:t>
            </a:r>
          </a:p>
          <a:p>
            <a:pPr algn="l">
              <a:buFont typeface="Arial" panose="020B0604020202020204" pitchFamily="34" charset="0"/>
              <a:buChar char="•"/>
            </a:pPr>
            <a:r>
              <a:rPr lang="en-US" b="0" i="0" dirty="0">
                <a:solidFill>
                  <a:srgbClr val="111111"/>
                </a:solidFill>
                <a:effectLst/>
                <a:highlight>
                  <a:srgbClr val="FFFFFF"/>
                </a:highlight>
                <a:latin typeface="Roboto" panose="02000000000000000000" pitchFamily="2" charset="0"/>
              </a:rPr>
              <a:t>5. It helps maximize physical performance</a:t>
            </a:r>
          </a:p>
          <a:p>
            <a:endParaRPr lang="en-IN" dirty="0"/>
          </a:p>
        </p:txBody>
      </p:sp>
      <p:sp>
        <p:nvSpPr>
          <p:cNvPr id="5" name="Oval 4">
            <a:extLst>
              <a:ext uri="{FF2B5EF4-FFF2-40B4-BE49-F238E27FC236}">
                <a16:creationId xmlns:a16="http://schemas.microsoft.com/office/drawing/2014/main" id="{88CCBFCC-BB08-1F2F-B175-0A948E8732B6}"/>
              </a:ext>
            </a:extLst>
          </p:cNvPr>
          <p:cNvSpPr/>
          <p:nvPr/>
        </p:nvSpPr>
        <p:spPr>
          <a:xfrm>
            <a:off x="887409" y="700088"/>
            <a:ext cx="1570041" cy="1243012"/>
          </a:xfrm>
          <a:prstGeom prst="ellipse">
            <a:avLst/>
          </a:prstGeom>
          <a:blipFill dpi="0"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Oval 5">
            <a:extLst>
              <a:ext uri="{FF2B5EF4-FFF2-40B4-BE49-F238E27FC236}">
                <a16:creationId xmlns:a16="http://schemas.microsoft.com/office/drawing/2014/main" id="{4DAF4864-37C4-5580-9957-A569A7A61BDD}"/>
              </a:ext>
            </a:extLst>
          </p:cNvPr>
          <p:cNvSpPr/>
          <p:nvPr/>
        </p:nvSpPr>
        <p:spPr>
          <a:xfrm>
            <a:off x="8286749" y="4729164"/>
            <a:ext cx="1985963" cy="1414462"/>
          </a:xfrm>
          <a:prstGeom prst="ellipse">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9266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2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Organic</Template>
  <TotalTime>40</TotalTime>
  <Words>511</Words>
  <Application>Microsoft Office PowerPoint</Application>
  <PresentationFormat>Widescreen</PresentationFormat>
  <Paragraphs>25</Paragraphs>
  <Slides>5</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vt:i4>
      </vt:variant>
    </vt:vector>
  </HeadingPairs>
  <TitlesOfParts>
    <vt:vector size="18" baseType="lpstr">
      <vt:lpstr>Arial</vt:lpstr>
      <vt:lpstr>Garamond</vt:lpstr>
      <vt:lpstr>GeographEditWeb</vt:lpstr>
      <vt:lpstr>Gill Sans MT</vt:lpstr>
      <vt:lpstr>inherit</vt:lpstr>
      <vt:lpstr>Merriweather</vt:lpstr>
      <vt:lpstr>Poppins</vt:lpstr>
      <vt:lpstr>Roboto</vt:lpstr>
      <vt:lpstr>Sitka Small Semibold</vt:lpstr>
      <vt:lpstr>1_Organic</vt:lpstr>
      <vt:lpstr>2_Organic</vt:lpstr>
      <vt:lpstr>Gallery</vt:lpstr>
      <vt:lpstr>1_Gallery</vt:lpstr>
      <vt:lpstr>Water pollution </vt:lpstr>
      <vt:lpstr>Water become waste </vt:lpstr>
      <vt:lpstr>PowerPoint Presentation</vt:lpstr>
      <vt:lpstr>Water </vt:lpstr>
      <vt:lpstr>water play a very important role in life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pollution</dc:title>
  <dc:creator>Ashok Jha</dc:creator>
  <cp:lastModifiedBy>Ashok Jha</cp:lastModifiedBy>
  <cp:revision>1</cp:revision>
  <dcterms:created xsi:type="dcterms:W3CDTF">2024-05-20T11:39:33Z</dcterms:created>
  <dcterms:modified xsi:type="dcterms:W3CDTF">2024-05-20T12:19:53Z</dcterms:modified>
</cp:coreProperties>
</file>